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7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39.xml"/>
  <Override ContentType="application/vnd.openxmlformats-officedocument.presentationml.slide+xml" PartName="/ppt/slides/slide80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74.xml"/>
  <Override ContentType="application/vnd.openxmlformats-officedocument.presentationml.slide+xml" PartName="/ppt/slides/slide79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75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62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8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76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FD5F806-B6A4-4114-B6A0-3DEAA8F50686}">
  <a:tblStyle styleId="{FFD5F806-B6A4-4114-B6A0-3DEAA8F50686}" styleName="Table_0"/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71" Type="http://schemas.openxmlformats.org/officeDocument/2006/relationships/slide" Target="slides/slide65.xml"/><Relationship Id="rId34" Type="http://schemas.openxmlformats.org/officeDocument/2006/relationships/slide" Target="slides/slide28.xml"/><Relationship Id="rId70" Type="http://schemas.openxmlformats.org/officeDocument/2006/relationships/slide" Target="slides/slide64.xml"/><Relationship Id="rId35" Type="http://schemas.openxmlformats.org/officeDocument/2006/relationships/slide" Target="slides/slide29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2" Type="http://schemas.openxmlformats.org/officeDocument/2006/relationships/presProps" Target="presProps.xml"/><Relationship Id="rId1" Type="http://schemas.openxmlformats.org/officeDocument/2006/relationships/theme" Target="theme/theme4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5.xml"/><Relationship Id="rId3" Type="http://schemas.openxmlformats.org/officeDocument/2006/relationships/tableStyles" Target="tableStyles.xml"/><Relationship Id="rId42" Type="http://schemas.openxmlformats.org/officeDocument/2006/relationships/slide" Target="slides/slide36.xml"/><Relationship Id="rId80" Type="http://schemas.openxmlformats.org/officeDocument/2006/relationships/slide" Target="slides/slide74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82" Type="http://schemas.openxmlformats.org/officeDocument/2006/relationships/slide" Target="slides/slide76.xml"/><Relationship Id="rId45" Type="http://schemas.openxmlformats.org/officeDocument/2006/relationships/slide" Target="slides/slide39.xml"/><Relationship Id="rId81" Type="http://schemas.openxmlformats.org/officeDocument/2006/relationships/slide" Target="slides/slide75.xml"/><Relationship Id="rId46" Type="http://schemas.openxmlformats.org/officeDocument/2006/relationships/slide" Target="slides/slide40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9" Type="http://schemas.openxmlformats.org/officeDocument/2006/relationships/slide" Target="slides/slide3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6" Type="http://schemas.openxmlformats.org/officeDocument/2006/relationships/notesMaster" Target="notesMasters/notesMaster1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2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69" Type="http://schemas.openxmlformats.org/officeDocument/2006/relationships/slide" Target="slides/slide63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60" Type="http://schemas.openxmlformats.org/officeDocument/2006/relationships/slide" Target="slides/slide54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648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151334"/>
            <a:ext cx="4040099" cy="479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645025" y="1151334"/>
            <a:ext cx="4041900" cy="479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575050" y="204787"/>
            <a:ext cx="5111699" cy="438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/>
          <p:nvPr>
            <p:ph idx="2" type="pic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 rot="5400000">
            <a:off x="1272750" y="-609571"/>
            <a:ext cx="438870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722312" y="2180034"/>
            <a:ext cx="7772400" cy="112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3" Type="http://schemas.openxmlformats.org/officeDocument/2006/relationships/slideLayout" Target="../slideLayouts/slideLayout9.xml"/><Relationship Id="rId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hyperlink" Target="http://www.r-project.org/about.html" TargetMode="Externa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ableausoftware.com/new-features/r-integration" TargetMode="External"/><Relationship Id="rId3" Type="http://schemas.openxmlformats.org/officeDocument/2006/relationships/hyperlink" Target="https://rforanalytics.wordpress.com/useful-links-for-r/using-r-from-other-software/" TargetMode="External"/><Relationship Id="rId9" Type="http://schemas.openxmlformats.org/officeDocument/2006/relationships/image" Target="../media/image04.jpg"/><Relationship Id="rId6" Type="http://schemas.openxmlformats.org/officeDocument/2006/relationships/hyperlink" Target="http://www.oracle.com/technetwork/database/database-technologies/r/r-enterprise/overview/index.html" TargetMode="External"/><Relationship Id="rId5" Type="http://schemas.openxmlformats.org/officeDocument/2006/relationships/hyperlink" Target="http://qliksolutions.ru/qlikview/add-ons/r-connector-eng/" TargetMode="External"/><Relationship Id="rId8" Type="http://schemas.openxmlformats.org/officeDocument/2006/relationships/hyperlink" Target="http://blogs.sas.com/jmp/index.php?/archives/298-JMP-Into-R!.html" TargetMode="External"/><Relationship Id="rId7" Type="http://schemas.openxmlformats.org/officeDocument/2006/relationships/hyperlink" Target="https://rapid-i.com/content/view/202/206/lang,en/#r" TargetMode="Externa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hyperlink" Target="http://www.tableausoftware.com/new-features/r-integration" TargetMode="External"/><Relationship Id="rId4" Type="http://schemas.openxmlformats.org/officeDocument/2006/relationships/hyperlink" Target="http://www.sas.com/technologies/analytics/statistics/iml/index.html" TargetMode="External"/><Relationship Id="rId11" Type="http://schemas.openxmlformats.org/officeDocument/2006/relationships/image" Target="../media/image04.jpg"/><Relationship Id="rId3" Type="http://schemas.openxmlformats.org/officeDocument/2006/relationships/hyperlink" Target="https://rforanalytics.wordpress.com/useful-links-for-r/using-r-from-other-software/" TargetMode="External"/><Relationship Id="rId9" Type="http://schemas.openxmlformats.org/officeDocument/2006/relationships/hyperlink" Target="http://www.tableausoftware.com/new-features/r-integration" TargetMode="External"/><Relationship Id="rId6" Type="http://schemas.openxmlformats.org/officeDocument/2006/relationships/hyperlink" Target="http://cran.r-project.org/web/packages/RWeka/index.html" TargetMode="External"/><Relationship Id="rId5" Type="http://schemas.openxmlformats.org/officeDocument/2006/relationships/hyperlink" Target="http://developer.teradata.com/applications/articles/in-database-analytics-with-teradata-r" TargetMode="External"/><Relationship Id="rId8" Type="http://schemas.openxmlformats.org/officeDocument/2006/relationships/hyperlink" Target="http://spotfire.tibco.com/discover-spotfire/what-does-spotfire-do/predictive-analytics/tibco-enterprise-runtime-for-r-terr" TargetMode="External"/><Relationship Id="rId7" Type="http://schemas.openxmlformats.org/officeDocument/2006/relationships/hyperlink" Target="https://www14.software.ibm.com/webapp/iwm/web/signup.do?source=ibm-analytics&amp;S_PKG=ov18855&amp;S_TACT=M161003W&amp;dynform=127&amp;lang=en_US" TargetMode="Externa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0" Type="http://schemas.openxmlformats.org/officeDocument/2006/relationships/hyperlink" Target="http://gsnmagazine.com/node/26483?c=cyber_security" TargetMode="External"/><Relationship Id="rId4" Type="http://schemas.openxmlformats.org/officeDocument/2006/relationships/hyperlink" Target="http://www.fda.gov/Drugs/DevelopmentApprovalProcess/FormsSubmissionRequirements/ElectronicSubmissions/UCM085361" TargetMode="External"/><Relationship Id="rId3" Type="http://schemas.openxmlformats.org/officeDocument/2006/relationships/hyperlink" Target="http://blog.revolutionanalytics.com/2010/08/rs-role-in-the-national-response-to-the-bp-oil-spill.html" TargetMode="External"/><Relationship Id="rId9" Type="http://schemas.openxmlformats.org/officeDocument/2006/relationships/hyperlink" Target="http://www.sfei.org/tools/wqt" TargetMode="External"/><Relationship Id="rId6" Type="http://schemas.openxmlformats.org/officeDocument/2006/relationships/hyperlink" Target="http://blog.revolutionanalytics.com/2012/04/NOAA-R-river-flooding.html" TargetMode="External"/><Relationship Id="rId5" Type="http://schemas.openxmlformats.org/officeDocument/2006/relationships/hyperlink" Target="http://blog.revolutionanalytics.com/2009/01/analyzing-clinical-trial-data-with-r.html" TargetMode="External"/><Relationship Id="rId8" Type="http://schemas.openxmlformats.org/officeDocument/2006/relationships/hyperlink" Target="http://blog.revolutionanalytics.com/2009/04/find-a-safer-place-in-the-bay-area.html" TargetMode="External"/><Relationship Id="rId7" Type="http://schemas.openxmlformats.org/officeDocument/2006/relationships/hyperlink" Target="http://blog.revolutionanalytics.com/2012/04/r-at-the-consumer-financial-protection-bureau.html" TargetMode="Externa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3.png"/><Relationship Id="rId3" Type="http://schemas.openxmlformats.org/officeDocument/2006/relationships/hyperlink" Target="http://www.slideshare.net/dataspora/social-network-analysis-for-telecoms" TargetMode="External"/></Relationships>
</file>

<file path=ppt/slides/_rels/slide21.xml.rels><?xml version="1.0" encoding="UTF-8" standalone="yes"?><Relationships xmlns="http://schemas.openxmlformats.org/package/2006/relationships"><Relationship Id="rId12" Type="http://schemas.openxmlformats.org/officeDocument/2006/relationships/hyperlink" Target="http://www.rininsuranc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0" Type="http://schemas.openxmlformats.org/officeDocument/2006/relationships/hyperlink" Target="http://cran.r-project.org/web/packages/lifecontingencies/index.html" TargetMode="External"/><Relationship Id="rId4" Type="http://schemas.openxmlformats.org/officeDocument/2006/relationships/hyperlink" Target="http://code.google.com/p/cplm/" TargetMode="External"/><Relationship Id="rId11" Type="http://schemas.openxmlformats.org/officeDocument/2006/relationships/hyperlink" Target="http://toolkit.pbwiki.com/f/R%20Examples%20for%20Actuaries%20v0.1-1.pdf" TargetMode="External"/><Relationship Id="rId3" Type="http://schemas.openxmlformats.org/officeDocument/2006/relationships/hyperlink" Target="http://code.google.com/p/chainladder/" TargetMode="External"/><Relationship Id="rId9" Type="http://schemas.openxmlformats.org/officeDocument/2006/relationships/hyperlink" Target="http://cran.r-project.org/web/packages/mondate/index.html" TargetMode="External"/><Relationship Id="rId6" Type="http://schemas.openxmlformats.org/officeDocument/2006/relationships/hyperlink" Target="http://actuar-project.org/" TargetMode="External"/><Relationship Id="rId5" Type="http://schemas.openxmlformats.org/officeDocument/2006/relationships/hyperlink" Target="http://lossdev.r-forge.r-project.org/" TargetMode="External"/><Relationship Id="rId8" Type="http://schemas.openxmlformats.org/officeDocument/2006/relationships/hyperlink" Target="http://www.favir.net/" TargetMode="External"/><Relationship Id="rId7" Type="http://schemas.openxmlformats.org/officeDocument/2006/relationships/hyperlink" Target="http://actuar-project.org/" TargetMode="Externa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7.png"/><Relationship Id="rId3" Type="http://schemas.openxmlformats.org/officeDocument/2006/relationships/hyperlink" Target="http://www.rinfinance.com/" TargetMode="External"/></Relationships>
</file>

<file path=ppt/slides/_rels/slide23.xml.rels><?xml version="1.0" encoding="UTF-8" standalone="yes"?><Relationships xmlns="http://schemas.openxmlformats.org/package/2006/relationships"><Relationship Id="rId19" Type="http://schemas.openxmlformats.org/officeDocument/2006/relationships/hyperlink" Target="http://cran.r-project.org/web/packages/timeSeries/index.html" TargetMode="External"/><Relationship Id="rId18" Type="http://schemas.openxmlformats.org/officeDocument/2006/relationships/hyperlink" Target="http://cran.r-project.org/web/packages/fRegression/index.html" TargetMode="External"/><Relationship Id="rId17" Type="http://schemas.openxmlformats.org/officeDocument/2006/relationships/hyperlink" Target="http://cran.r-project.org/web/packages/fPortfolio/index.html" TargetMode="External"/><Relationship Id="rId16" Type="http://schemas.openxmlformats.org/officeDocument/2006/relationships/hyperlink" Target="http://cran.r-project.org/web/packages/fOptions/index.html" TargetMode="External"/><Relationship Id="rId15" Type="http://schemas.openxmlformats.org/officeDocument/2006/relationships/hyperlink" Target="http://cran.r-project.org/web/packages/fNonlinear/index.html" TargetMode="External"/><Relationship Id="rId14" Type="http://schemas.openxmlformats.org/officeDocument/2006/relationships/hyperlink" Target="http://cran.r-project.org/web/packages/fImport/index.html" TargetMode="External"/><Relationship Id="rId12" Type="http://schemas.openxmlformats.org/officeDocument/2006/relationships/hyperlink" Target="http://cran.r-project.org/web/packages/fExtremes/index.html" TargetMode="External"/><Relationship Id="rId13" Type="http://schemas.openxmlformats.org/officeDocument/2006/relationships/hyperlink" Target="http://cran.r-project.org/web/packages/fGarch/index.html" TargetMode="External"/><Relationship Id="rId10" Type="http://schemas.openxmlformats.org/officeDocument/2006/relationships/hyperlink" Target="http://cran.r-project.org/web/packages/fCopulae/index.html" TargetMode="External"/><Relationship Id="rId11" Type="http://schemas.openxmlformats.org/officeDocument/2006/relationships/hyperlink" Target="http://cran.r-project.org/web/packages/fExoticOptions/index.html" TargetMode="External"/><Relationship Id="rId29" Type="http://schemas.openxmlformats.org/officeDocument/2006/relationships/hyperlink" Target="http://cran.r-project.org/web/packages/PerformanceAnalytics/index.html" TargetMode="External"/><Relationship Id="rId26" Type="http://schemas.openxmlformats.org/officeDocument/2006/relationships/hyperlink" Target="http://cran.r-project.org/web/packages/backtest/index.html" TargetMode="External"/><Relationship Id="rId25" Type="http://schemas.openxmlformats.org/officeDocument/2006/relationships/hyperlink" Target="http://cran.r-project.org/web/packages/portfolioSim/index.html" TargetMode="External"/><Relationship Id="rId28" Type="http://schemas.openxmlformats.org/officeDocument/2006/relationships/hyperlink" Target="http://cran.r-project.org/web/packages/pa/index.html" TargetMode="External"/><Relationship Id="rId27" Type="http://schemas.openxmlformats.org/officeDocument/2006/relationships/hyperlink" Target="http://cran.r-project.org/web/packages/stockPortfolio/index.html" TargetMode="External"/><Relationship Id="rId2" Type="http://schemas.openxmlformats.org/officeDocument/2006/relationships/notesSlide" Target="../notesSlides/notesSlide23.xml"/><Relationship Id="rId21" Type="http://schemas.openxmlformats.org/officeDocument/2006/relationships/hyperlink" Target="http://cran.r-project.org/web/packages/fUnitRoots/index.html" TargetMode="External"/><Relationship Id="rId1" Type="http://schemas.openxmlformats.org/officeDocument/2006/relationships/slideLayout" Target="../slideLayouts/slideLayout2.xml"/><Relationship Id="rId22" Type="http://schemas.openxmlformats.org/officeDocument/2006/relationships/hyperlink" Target="http://cran.r-project.org/web/packages/RQuantLib/index.html" TargetMode="External"/><Relationship Id="rId4" Type="http://schemas.openxmlformats.org/officeDocument/2006/relationships/hyperlink" Target="http://cran.r-project.org/web/packages/fArma/index.html" TargetMode="External"/><Relationship Id="rId23" Type="http://schemas.openxmlformats.org/officeDocument/2006/relationships/hyperlink" Target="http://cran.r-project.org/web/packages/quantmod/index.html" TargetMode="External"/><Relationship Id="rId3" Type="http://schemas.openxmlformats.org/officeDocument/2006/relationships/hyperlink" Target="http://cran.r-project.org/web/views/Finance.html" TargetMode="External"/><Relationship Id="rId24" Type="http://schemas.openxmlformats.org/officeDocument/2006/relationships/hyperlink" Target="http://cran.r-project.org/web/packages/portfolio/index.html" TargetMode="External"/><Relationship Id="rId20" Type="http://schemas.openxmlformats.org/officeDocument/2006/relationships/hyperlink" Target="http://cran.r-project.org/web/packages/fTrading/index.html" TargetMode="External"/><Relationship Id="rId9" Type="http://schemas.openxmlformats.org/officeDocument/2006/relationships/hyperlink" Target="http://cran.r-project.org/web/packages/timeDate/index.html" TargetMode="External"/><Relationship Id="rId6" Type="http://schemas.openxmlformats.org/officeDocument/2006/relationships/hyperlink" Target="http://cran.r-project.org/web/packages/fAssets/index.html" TargetMode="External"/><Relationship Id="rId5" Type="http://schemas.openxmlformats.org/officeDocument/2006/relationships/hyperlink" Target="http://cran.r-project.org/web/packages/fAsianOptions/index.html" TargetMode="External"/><Relationship Id="rId8" Type="http://schemas.openxmlformats.org/officeDocument/2006/relationships/hyperlink" Target="http://cran.r-project.org/web/packages/fBonds/index.html" TargetMode="External"/><Relationship Id="rId7" Type="http://schemas.openxmlformats.org/officeDocument/2006/relationships/hyperlink" Target="http://cran.r-project.org/web/packages/fBasics/index.html" TargetMode="Externa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mstat.org/meetings/jsm/2013/onlineprogram/ActivityDetails.cfm?SessionID=208393" TargetMode="External"/><Relationship Id="rId3" Type="http://schemas.openxmlformats.org/officeDocument/2006/relationships/hyperlink" Target="http://blog.revolutionanalytics.com/2013/08/r-drug-development-and-the-fda.html" TargetMode="External"/><Relationship Id="rId6" Type="http://schemas.openxmlformats.org/officeDocument/2006/relationships/hyperlink" Target="http://blog.revolutionanalytics.com/2012/06/fda-r-ok.html" TargetMode="External"/><Relationship Id="rId5" Type="http://schemas.openxmlformats.org/officeDocument/2006/relationships/hyperlink" Target="http://user2007.org/program/presentations/soukup.pdf" TargetMode="External"/><Relationship Id="rId7" Type="http://schemas.openxmlformats.org/officeDocument/2006/relationships/hyperlink" Target="http://www.amstat.org/meetings/jsm/2013/onlineprogram/AbstractDetails.cfm?abstractid=307418" TargetMode="Externa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hyperlink" Target="http://web.quanticate.com/bid/102741/Using-the-Statistical-Programming-Language-R-in-the-Pharma-Industry" TargetMode="Externa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6.png"/><Relationship Id="rId3" Type="http://schemas.openxmlformats.org/officeDocument/2006/relationships/hyperlink" Target="http://cran.r-project.org/web/views/ClinicalTrials.html" TargetMode="Externa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://www.dataspora.com/2009/02/predictive-analytics-using-r/" TargetMode="External"/><Relationship Id="rId11" Type="http://schemas.openxmlformats.org/officeDocument/2006/relationships/hyperlink" Target="http://www.dataspora.com/2009/02/predictive-analytics-using-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revolutionanalytics.com/2011/08/how-anz-uses-r-for-credit-risk-analysis.html" TargetMode="External"/><Relationship Id="rId3" Type="http://schemas.openxmlformats.org/officeDocument/2006/relationships/hyperlink" Target="http://www.revolutionanalytics.com/companies-using-r" TargetMode="External"/><Relationship Id="rId9" Type="http://schemas.openxmlformats.org/officeDocument/2006/relationships/hyperlink" Target="http://blog.revolutionanalytics.com/2010/12/facebooks-social-network-graph.html" TargetMode="External"/><Relationship Id="rId6" Type="http://schemas.openxmlformats.org/officeDocument/2006/relationships/hyperlink" Target="http://blog.revolutionanalytics.com/2012/04/r-at-the-consumer-financial-protection-bureau.html" TargetMode="External"/><Relationship Id="rId5" Type="http://schemas.openxmlformats.org/officeDocument/2006/relationships/hyperlink" Target="http://blog.revolutionanalytics.com/2014/06/bank-of-america-uses-r-for-reporting.html" TargetMode="External"/><Relationship Id="rId8" Type="http://schemas.openxmlformats.org/officeDocument/2006/relationships/hyperlink" Target="http://blog.revolutionanalytics.com/2010/12/analysis-of-facebook-status-updates.html" TargetMode="External"/><Relationship Id="rId7" Type="http://schemas.openxmlformats.org/officeDocument/2006/relationships/hyperlink" Target="http://www.facebook.com/" TargetMode="Externa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09.png"/><Relationship Id="rId3" Type="http://schemas.openxmlformats.org/officeDocument/2006/relationships/hyperlink" Target="http://cran.rstudio.com/bin/windows/base/" TargetMode="Externa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hyperlink" Target="http://cran.rstudio.com/bin/windows/Rtools/" TargetMode="Externa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3" Type="http://schemas.openxmlformats.org/officeDocument/2006/relationships/hyperlink" Target="http://www.rstudio.com/products/rstudio/download/" TargetMode="Externa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08.png"/><Relationship Id="rId3" Type="http://schemas.openxmlformats.org/officeDocument/2006/relationships/hyperlink" Target="http://www.rstudio.com/products/rstudio/download/" TargetMode="Externa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hyperlink" Target="http://www.rdocumentation.org/" TargetMode="Externa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hyperlink" Target="https://github.com/trending?l=R" TargetMode="Externa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hyperlink" Target="http://www.bioconductor.org/" TargetMode="Externa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Relationship Id="rId3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Relationship Id="rId3" Type="http://schemas.openxmlformats.org/officeDocument/2006/relationships/image" Target="../media/image24.png"/><Relationship Id="rId6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decisionstats.com/2013/12/19/business-strategy-models/" TargetMode="External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3" Type="http://schemas.openxmlformats.org/officeDocument/2006/relationships/hyperlink" Target="http://www.rstudio.com/products/" TargetMode="Externa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hyperlink" Target="http://cran.r-project.org/manuals.html" TargetMode="External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hyperlink" Target="http://cran.r-project.org/web/views/" TargetMode="External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-bloggers.com/" TargetMode="External"/><Relationship Id="rId3" Type="http://schemas.openxmlformats.org/officeDocument/2006/relationships/hyperlink" Target="http://www.r-project.org/mail.html" TargetMode="External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hyperlink" Target="http://stackoverflow.com/questions/tagged/r" TargetMode="External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hyperlink" Target="https://twitter.com/search?q=rstats&amp;src=sprv" TargetMode="External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studio.com/products/rstudio/download/" TargetMode="External"/><Relationship Id="rId3" Type="http://schemas.openxmlformats.org/officeDocument/2006/relationships/hyperlink" Target="http://cran.r-project.org/" TargetMode="External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41.png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" TargetMode="External"/><Relationship Id="rId3" Type="http://schemas.openxmlformats.org/officeDocument/2006/relationships/hyperlink" Target="http://swirlstats.com/" TargetMode="External"/><Relationship Id="rId6" Type="http://schemas.openxmlformats.org/officeDocument/2006/relationships/hyperlink" Target="https://www.coursera.org/course/compdata" TargetMode="External"/><Relationship Id="rId5" Type="http://schemas.openxmlformats.org/officeDocument/2006/relationships/hyperlink" Target="http://tryr.codeschool.com/" TargetMode="External"/><Relationship Id="rId8" Type="http://schemas.openxmlformats.org/officeDocument/2006/relationships/image" Target="../media/image45.png"/><Relationship Id="rId7" Type="http://schemas.openxmlformats.org/officeDocument/2006/relationships/hyperlink" Target="https://www.coursera.org/course/rprog" TargetMode="External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43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Business Analytics 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using the R language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will you learn from this lesson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914400" rtl="0">
              <a:lnSpc>
                <a:spcPct val="156818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E363F"/>
              </a:solidFill>
            </a:endParaRPr>
          </a:p>
          <a:p>
            <a:pPr indent="0" lvl="0" marL="914400" rtl="0">
              <a:lnSpc>
                <a:spcPct val="156818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2E363F"/>
                </a:solidFill>
              </a:rPr>
              <a:t>• Installation of R, Rtools, R Studio, R packages and GUIs</a:t>
            </a:r>
          </a:p>
          <a:p>
            <a:pPr indent="0" lvl="0" marL="914400" rtl="0">
              <a:lnSpc>
                <a:spcPct val="156818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2E363F"/>
                </a:solidFill>
              </a:rPr>
              <a:t>• Using RStudio and Using GUIs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Driven Decision Making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using data and trending historical data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validating assumptions if any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using champion challenger to test scenarios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using experiments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use baselines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continuous improvement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customer experiences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costs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revenues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If you can't measure it,  you can't manage it -Peter Drucker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R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b="1" lang="en" sz="3100">
                <a:solidFill>
                  <a:srgbClr val="222222"/>
                </a:solidFill>
              </a:rPr>
              <a:t>The R environment</a:t>
            </a:r>
          </a:p>
          <a:p>
            <a:pPr lvl="0" rtl="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444444"/>
                </a:solidFill>
              </a:rPr>
              <a:t>R is an integrated suite of software facilities for data manipulation, calculation and graphical display. It includes</a:t>
            </a:r>
          </a:p>
          <a:p>
            <a:pPr indent="-298450" lvl="0" marL="457200" rtl="0">
              <a:lnSpc>
                <a:spcPct val="136363"/>
              </a:lnSpc>
              <a:spcBef>
                <a:spcPts val="0"/>
              </a:spcBef>
              <a:spcAft>
                <a:spcPts val="14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444444"/>
                </a:solidFill>
              </a:rPr>
              <a:t>an effective data handling and storage facility,</a:t>
            </a:r>
          </a:p>
          <a:p>
            <a:pPr indent="-298450" lvl="0" marL="457200" rtl="0">
              <a:lnSpc>
                <a:spcPct val="136363"/>
              </a:lnSpc>
              <a:spcBef>
                <a:spcPts val="0"/>
              </a:spcBef>
              <a:spcAft>
                <a:spcPts val="14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444444"/>
                </a:solidFill>
              </a:rPr>
              <a:t>a suite of operators for calculations on arrays, in particular matrices,</a:t>
            </a:r>
          </a:p>
          <a:p>
            <a:pPr indent="-298450" lvl="0" marL="457200" rtl="0">
              <a:lnSpc>
                <a:spcPct val="136363"/>
              </a:lnSpc>
              <a:spcBef>
                <a:spcPts val="0"/>
              </a:spcBef>
              <a:spcAft>
                <a:spcPts val="14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444444"/>
                </a:solidFill>
              </a:rPr>
              <a:t>a large, coherent, integrated collection of intermediate tools for data analysis,</a:t>
            </a:r>
          </a:p>
          <a:p>
            <a:pPr indent="-298450" lvl="0" marL="457200" rtl="0">
              <a:lnSpc>
                <a:spcPct val="136363"/>
              </a:lnSpc>
              <a:spcBef>
                <a:spcPts val="0"/>
              </a:spcBef>
              <a:spcAft>
                <a:spcPts val="14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444444"/>
                </a:solidFill>
              </a:rPr>
              <a:t>graphical facilities for data analysis and display either on-screen or on hardcopy, and</a:t>
            </a:r>
          </a:p>
          <a:p>
            <a:pPr indent="-298450" lvl="0" marL="457200" rtl="0">
              <a:lnSpc>
                <a:spcPct val="136363"/>
              </a:lnSpc>
              <a:spcBef>
                <a:spcPts val="0"/>
              </a:spcBef>
              <a:spcAft>
                <a:spcPts val="14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444444"/>
                </a:solidFill>
              </a:rPr>
              <a:t>a well-developed, simple and effective programming language which includes conditionals, loops, user-defined recursive functions and input and output facilities.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http://www.r-project.org/about.html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400" y="64075"/>
            <a:ext cx="2512799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Statistical Software Landscape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200150"/>
            <a:ext cx="34683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SAS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Python (Pandas)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IBM SPSS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Julia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Clojure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Octave</a:t>
            </a:r>
          </a:p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4524325" y="1309050"/>
            <a:ext cx="34683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Matlab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JMP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 views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000" y="3126150"/>
            <a:ext cx="2512799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R with other software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https://rforanalytics.wordpress.com/useful-links-for-r/using-r-from-other-software/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Tableau </a:t>
            </a:r>
            <a:r>
              <a:rPr lang="en" sz="1100" u="sng">
                <a:solidFill>
                  <a:srgbClr val="9F9F9F"/>
                </a:solidFill>
                <a:hlinkClick r:id="rId4"/>
              </a:rPr>
              <a:t>http://www.tableausoftware.com/new-features/r-integration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Qlik</a:t>
            </a:r>
            <a:r>
              <a:rPr lang="en"/>
              <a:t> </a:t>
            </a:r>
            <a:r>
              <a:rPr lang="en" sz="1100" u="sng">
                <a:solidFill>
                  <a:srgbClr val="9F9F9F"/>
                </a:solidFill>
                <a:hlinkClick r:id="rId5"/>
              </a:rPr>
              <a:t>http://qliksolutions.ru/qlikview/add-ons/r-connector-eng/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Oracle R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http://www.oracle.com/technetwork/database/database-technologies/r/r-enterprise/overview/index.html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Rapid Miner </a:t>
            </a:r>
            <a:r>
              <a:rPr lang="en" sz="1100" u="sng">
                <a:solidFill>
                  <a:srgbClr val="9F9F9F"/>
                </a:solidFill>
                <a:hlinkClick r:id="rId7"/>
              </a:rPr>
              <a:t>https://rapid-i.com/content/view/202/206/lang,en/#r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JMP</a:t>
            </a:r>
            <a:r>
              <a:rPr lang="en"/>
              <a:t> </a:t>
            </a:r>
            <a:r>
              <a:rPr lang="en" sz="1100" u="sng">
                <a:solidFill>
                  <a:srgbClr val="9F9F9F"/>
                </a:solidFill>
                <a:hlinkClick r:id="rId8"/>
              </a:rPr>
              <a:t>http://blogs.sas.com/jmp/index.php?/archives/298-JMP-Into-R!.html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8525" y="1200150"/>
            <a:ext cx="2762925" cy="1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R with other software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https://rforanalytics.wordpress.com/useful-links-for-r/using-r-from-other-software/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SAS/IML </a:t>
            </a:r>
            <a:r>
              <a:rPr lang="en" sz="1100" u="sng">
                <a:solidFill>
                  <a:srgbClr val="9F9F9F"/>
                </a:solidFill>
                <a:hlinkClick r:id="rId4"/>
              </a:rPr>
              <a:t>http://www.sas.com/technologies/analytics/statistics/iml/index.html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 </a:t>
            </a:r>
            <a:r>
              <a:rPr lang="en" sz="1100"/>
              <a:t> 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Teradata </a:t>
            </a:r>
            <a:r>
              <a:rPr lang="en" sz="1100" u="sng">
                <a:solidFill>
                  <a:srgbClr val="9F9F9F"/>
                </a:solidFill>
                <a:hlinkClick r:id="rId5"/>
              </a:rPr>
              <a:t>http://developer.teradata.com/applications/articles/in-database-analytics-with-teradata-r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Pentaho</a:t>
            </a:r>
            <a:r>
              <a:rPr lang="en"/>
              <a:t> </a:t>
            </a:r>
            <a:r>
              <a:rPr lang="en" sz="1100" u="sng">
                <a:solidFill>
                  <a:srgbClr val="9F9F9F"/>
                </a:solidFill>
                <a:hlinkClick r:id="rId6"/>
              </a:rPr>
              <a:t>http://bigdatatechworld.blogspot.in/2013/10/integration-of-rweka-with-pentaho-data.html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IBM SPSS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https://www14.software.ibm.com/webapp/iwm/web/signup.do?source=ibm-analytics&amp;S_PKG=ov18855&amp;S_TACT=M161003W&amp;dynform=127&amp;lang=en_US</a:t>
            </a:r>
            <a:r>
              <a:rPr lang="en" sz="1100"/>
              <a:t>  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rPr lang="en" sz="1100"/>
              <a:t>TIBCO TERR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http://spotfire.tibco.com/discover-spotfire/what-does-spotfire-do/predictive-analytics/tibco-enterprise-runtime-for-r-terr</a:t>
            </a:r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t/>
            </a:r>
            <a:endParaRPr sz="1100">
              <a:hlinkClick r:id="rId9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lnSpc>
                <a:spcPct val="163636"/>
              </a:lnSpc>
              <a:spcBef>
                <a:spcPts val="0"/>
              </a:spcBef>
              <a:buNone/>
            </a:pPr>
            <a:r>
              <a:t/>
            </a:r>
            <a:endParaRPr>
              <a:hlinkClick r:id="rId10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78525" y="1200150"/>
            <a:ext cx="2762925" cy="1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Some Advantages of 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open source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free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large number of algorithms and packages esp for statistics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flexible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very good for data visualization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superb community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rapidly growing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can be used with other software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250" y="3138075"/>
            <a:ext cx="2512799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Disadvantages of R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memory (RAM) usage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steep learning curve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some IT departments frown on open source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verbose documentation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tech support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evolving ecosystem for corporates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150" y="3234900"/>
            <a:ext cx="2512799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Solutions for Disadvantages of R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memory (RAM) usage             specialized packages, in database computing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steep learning curve                    TRAINING !!!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some IT departments frown on open source               TRAINING and education!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verbose documentation               CRAN View , R Documentation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tech support                                expanding pool of resources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evolving ecosystem for corporates                             getting better with MS et 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0" name="Shape 220"/>
          <p:cNvSpPr/>
          <p:nvPr/>
        </p:nvSpPr>
        <p:spPr>
          <a:xfrm>
            <a:off x="3207900" y="1381025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3207900" y="1740025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207900" y="2419500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207900" y="2806150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253050" y="3110650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253050" y="2044525"/>
            <a:ext cx="543599" cy="304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used by Government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333333"/>
                </a:solidFill>
              </a:rPr>
              <a:t>In the early days of the </a:t>
            </a:r>
            <a:r>
              <a:rPr lang="en" sz="1200" u="sng">
                <a:solidFill>
                  <a:srgbClr val="003366"/>
                </a:solidFill>
                <a:hlinkClick r:id="rId3"/>
              </a:rPr>
              <a:t>Deepwater Horizon disaster</a:t>
            </a:r>
            <a:r>
              <a:rPr lang="en" sz="1200">
                <a:solidFill>
                  <a:srgbClr val="333333"/>
                </a:solidFill>
              </a:rPr>
              <a:t>, NIST used uncertainty analysis in R to harmonize spill estimates from various sources, and to provide ranges of estimates to other agencies and the media.</a:t>
            </a:r>
          </a:p>
          <a:p>
            <a:pPr indent="-3048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333333"/>
                </a:solidFill>
              </a:rPr>
              <a:t>Before new drugs are allowed on the market, the FDA works with pharmaceutical companies to verify safety and efficacy through clinical trials. Despite a </a:t>
            </a:r>
            <a:r>
              <a:rPr lang="en" sz="1200" u="sng">
                <a:solidFill>
                  <a:srgbClr val="003366"/>
                </a:solidFill>
                <a:hlinkClick r:id="rId4"/>
              </a:rPr>
              <a:t>false perception</a:t>
            </a:r>
            <a:r>
              <a:rPr lang="en" sz="1200">
                <a:solidFill>
                  <a:srgbClr val="333333"/>
                </a:solidFill>
              </a:rPr>
              <a:t> that only commercial software may be used, many pharmaceutical companies are now using open-source R to </a:t>
            </a:r>
            <a:r>
              <a:rPr lang="en" sz="1200" u="sng">
                <a:solidFill>
                  <a:srgbClr val="003366"/>
                </a:solidFill>
                <a:hlinkClick r:id="rId5"/>
              </a:rPr>
              <a:t>analyze data from clinical trials</a:t>
            </a:r>
            <a:r>
              <a:rPr lang="en" sz="1200">
                <a:solidFill>
                  <a:srgbClr val="333333"/>
                </a:solidFill>
              </a:rPr>
              <a:t>.</a:t>
            </a:r>
          </a:p>
          <a:p>
            <a:pPr indent="-3048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333333"/>
                </a:solidFill>
              </a:rPr>
              <a:t>The National Weather Service uses R for research and development of </a:t>
            </a:r>
            <a:r>
              <a:rPr lang="en" sz="1200" u="sng">
                <a:solidFill>
                  <a:srgbClr val="003366"/>
                </a:solidFill>
                <a:hlinkClick r:id="rId6"/>
              </a:rPr>
              <a:t>models to predict river flooding</a:t>
            </a:r>
            <a:r>
              <a:rPr lang="en" sz="1200">
                <a:solidFill>
                  <a:srgbClr val="333333"/>
                </a:solidFill>
              </a:rPr>
              <a:t>.</a:t>
            </a:r>
          </a:p>
          <a:p>
            <a:pPr indent="-3048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333333"/>
                </a:solidFill>
              </a:rPr>
              <a:t>The newly-formed </a:t>
            </a:r>
            <a:r>
              <a:rPr lang="en" sz="1200" u="sng">
                <a:solidFill>
                  <a:srgbClr val="003366"/>
                </a:solidFill>
                <a:hlinkClick r:id="rId7"/>
              </a:rPr>
              <a:t>Consumer Financial Protection Bureau</a:t>
            </a:r>
            <a:r>
              <a:rPr lang="en" sz="1200">
                <a:solidFill>
                  <a:srgbClr val="333333"/>
                </a:solidFill>
              </a:rPr>
              <a:t> -- freed from the restrictions of a legacy IT infrastructure -- is championing the use of open-source technologies in government.</a:t>
            </a:r>
          </a:p>
          <a:p>
            <a:pPr indent="-3048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333333"/>
                </a:solidFill>
              </a:rPr>
              <a:t>Local governments are also building data-based applications. The SF Estuary Institute </a:t>
            </a:r>
            <a:r>
              <a:rPr lang="en" sz="1200" u="sng">
                <a:solidFill>
                  <a:srgbClr val="003366"/>
                </a:solidFill>
                <a:hlinkClick r:id="rId8"/>
              </a:rPr>
              <a:t>uses R and Google Maps</a:t>
            </a:r>
            <a:r>
              <a:rPr lang="en" sz="1200">
                <a:solidFill>
                  <a:srgbClr val="333333"/>
                </a:solidFill>
              </a:rPr>
              <a:t> to provide a </a:t>
            </a:r>
            <a:r>
              <a:rPr lang="en" sz="1200" u="sng">
                <a:solidFill>
                  <a:srgbClr val="003366"/>
                </a:solidFill>
                <a:hlinkClick r:id="rId9"/>
              </a:rPr>
              <a:t>tool to track pollution</a:t>
            </a:r>
            <a:r>
              <a:rPr lang="en" sz="1200">
                <a:solidFill>
                  <a:srgbClr val="333333"/>
                </a:solidFill>
              </a:rPr>
              <a:t> in the San Francisco Bay area.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http://gsnmagazine.com/node/26483?c=cyber_security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Strategy Refresher-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Business Strategy Models 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BCG Matrix for Product Lines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875" y="2171925"/>
            <a:ext cx="35433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 used by Telecom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</a:endParaRPr>
          </a:p>
          <a:p>
            <a:pPr indent="-342900" lvl="0" marL="55880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</a:rPr>
              <a:t>Churn using </a:t>
            </a:r>
          </a:p>
          <a:p>
            <a:pPr lvl="0" marR="101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Social Network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http://www.slideshare.net/dataspora/social-network-analysis-for-telecoms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850" y="1702924"/>
            <a:ext cx="4374624" cy="33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used by Insurance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2727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</a:rPr>
              <a:t>a few more insurance related packages: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205B87"/>
                </a:solidFill>
                <a:hlinkClick r:id="rId3"/>
              </a:rPr>
              <a:t>ChainLadder</a:t>
            </a:r>
            <a:r>
              <a:rPr lang="en" sz="1100">
                <a:solidFill>
                  <a:srgbClr val="444444"/>
                </a:solidFill>
              </a:rPr>
              <a:t> – Reserving methods in R. The package provides Mack-, Munich-, Bootstrap, and Multivariate-chain-ladder methods, as well as the LDF Curve Fitting methods of Dave Clark and GLM-based reserving models.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205B87"/>
                </a:solidFill>
                <a:hlinkClick r:id="rId4"/>
              </a:rPr>
              <a:t>cplm</a:t>
            </a:r>
            <a:r>
              <a:rPr lang="en" sz="1100">
                <a:solidFill>
                  <a:srgbClr val="444444"/>
                </a:solidFill>
              </a:rPr>
              <a:t> – Monte Carlo EM algorithms and Bayesian methods for fitting Tweedie compound Poisson linear models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CC"/>
                </a:solidFill>
                <a:hlinkClick r:id="rId5"/>
              </a:rPr>
              <a:t>lossDev</a:t>
            </a:r>
            <a:r>
              <a:rPr lang="en" sz="1100">
                <a:solidFill>
                  <a:srgbClr val="444444"/>
                </a:solidFill>
              </a:rPr>
              <a:t> – A Bayesian time series loss development model. Features include skewed-t distribution with time-varying scale parameter, Reversible Jump MCMC for determining the functional form of the consumption path, and a structural break in this path; by Christopher W. Laws and Frank A. Schmid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CC"/>
                </a:solidFill>
                <a:hlinkClick r:id="rId6"/>
              </a:rPr>
              <a:t>actuar</a:t>
            </a:r>
            <a:r>
              <a:rPr lang="en" sz="1100">
                <a:solidFill>
                  <a:srgbClr val="444444"/>
                </a:solidFill>
              </a:rPr>
              <a:t>: Loss distributions modelling, risk theory (including ruin theory), simulation of compound hierarchical models and credibility theory check out the </a:t>
            </a:r>
            <a:r>
              <a:rPr lang="en" sz="1100">
                <a:solidFill>
                  <a:srgbClr val="0000CC"/>
                </a:solidFill>
                <a:hlinkClick r:id="rId7"/>
              </a:rPr>
              <a:t>actuar</a:t>
            </a:r>
            <a:r>
              <a:rPr lang="en" sz="1100">
                <a:solidFill>
                  <a:srgbClr val="444444"/>
                </a:solidFill>
              </a:rPr>
              <a:t> package by C. Dutang, V. Goulet and M. Pigeon.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CC"/>
                </a:solidFill>
                <a:hlinkClick r:id="rId8"/>
              </a:rPr>
              <a:t>favir</a:t>
            </a:r>
            <a:r>
              <a:rPr lang="en" sz="1100">
                <a:solidFill>
                  <a:srgbClr val="444444"/>
                </a:solidFill>
              </a:rPr>
              <a:t>: Formatted Actuarial Vignettes in R. FAViR lowers the learning curve of the R environment. It is a series of peer-reviewed Sweave papers that use a consistent style.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CC"/>
                </a:solidFill>
                <a:hlinkClick r:id="rId9"/>
              </a:rPr>
              <a:t>mondate:</a:t>
            </a:r>
            <a:r>
              <a:rPr lang="en" sz="1100">
                <a:solidFill>
                  <a:srgbClr val="444444"/>
                </a:solidFill>
              </a:rPr>
              <a:t> R packackge to keep track of dates in terms of months</a:t>
            </a:r>
          </a:p>
          <a:p>
            <a:pPr indent="-298450" lvl="0" marL="45720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205B87"/>
                </a:solidFill>
                <a:hlinkClick r:id="rId10"/>
              </a:rPr>
              <a:t>lifecontingencies</a:t>
            </a:r>
            <a:r>
              <a:rPr lang="en" sz="1100">
                <a:solidFill>
                  <a:srgbClr val="444444"/>
                </a:solidFill>
              </a:rPr>
              <a:t> – Package to perform actuarial evaluation of life contingencies</a:t>
            </a:r>
          </a:p>
          <a:p>
            <a:pPr lvl="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44444"/>
                </a:solidFill>
              </a:rPr>
              <a:t>and </a:t>
            </a:r>
          </a:p>
          <a:p>
            <a:pPr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solidFill>
                  <a:srgbClr val="0000CC"/>
                </a:solidFill>
                <a:hlinkClick r:id="rId11"/>
              </a:rPr>
              <a:t>Introduction to R for Actuaries</a:t>
            </a:r>
            <a:r>
              <a:rPr lang="en" sz="1400">
                <a:solidFill>
                  <a:srgbClr val="444444"/>
                </a:solidFill>
              </a:rPr>
              <a:t> by Nigel de Silva </a:t>
            </a:r>
          </a:p>
          <a:p>
            <a:pPr lvl="0" rtl="0">
              <a:lnSpc>
                <a:spcPct val="122727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solidFill>
                  <a:srgbClr val="444444"/>
                </a:solidFill>
              </a:rPr>
              <a:t>and  </a:t>
            </a:r>
            <a:r>
              <a:rPr lang="en" sz="1400" u="sng">
                <a:solidFill>
                  <a:schemeClr val="hlink"/>
                </a:solidFill>
                <a:hlinkClick r:id="rId12"/>
              </a:rPr>
              <a:t>http://www.rininsurance.com/</a:t>
            </a:r>
            <a:r>
              <a:rPr lang="en" sz="1400">
                <a:solidFill>
                  <a:srgbClr val="444444"/>
                </a:solidFill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in Finance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http://www.rinfinance.com/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15383"/>
          <a:stretch/>
        </p:blipFill>
        <p:spPr>
          <a:xfrm>
            <a:off x="3394725" y="1119825"/>
            <a:ext cx="5749274" cy="40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 in Finance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http://cran.r-project.org/web/views/Finance.html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This CRAN Task View contains a list of packages useful for empirical work in Finance, grouped by topic.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 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/>
              <a:t>The Rmetrics suite of packages comprises </a:t>
            </a:r>
            <a:r>
              <a:rPr lang="en" sz="1100" u="sng">
                <a:solidFill>
                  <a:srgbClr val="0000FF"/>
                </a:solidFill>
                <a:hlinkClick r:id="rId4"/>
              </a:rPr>
              <a:t>fArma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5"/>
              </a:rPr>
              <a:t>fAsianOptions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6"/>
              </a:rPr>
              <a:t>fAssets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7"/>
              </a:rPr>
              <a:t>fBasics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8"/>
              </a:rPr>
              <a:t>fBonds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9"/>
              </a:rPr>
              <a:t>timeDate</a:t>
            </a:r>
            <a:r>
              <a:rPr lang="en" sz="1100"/>
              <a:t> (formerly: fCalendar), </a:t>
            </a:r>
            <a:r>
              <a:rPr lang="en" sz="1100" u="sng">
                <a:solidFill>
                  <a:srgbClr val="0000FF"/>
                </a:solidFill>
                <a:hlinkClick r:id="rId10"/>
              </a:rPr>
              <a:t>fCopulae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1"/>
              </a:rPr>
              <a:t>fExoticOptions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2"/>
              </a:rPr>
              <a:t>fExtremes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3"/>
              </a:rPr>
              <a:t>fGarch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4"/>
              </a:rPr>
              <a:t>fImport</a:t>
            </a:r>
            <a:r>
              <a:rPr lang="en" sz="1100"/>
              <a:t>,</a:t>
            </a:r>
            <a:r>
              <a:rPr lang="en" sz="1100" u="sng">
                <a:solidFill>
                  <a:srgbClr val="0000FF"/>
                </a:solidFill>
                <a:hlinkClick r:id="rId15"/>
              </a:rPr>
              <a:t>fNonlinear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6"/>
              </a:rPr>
              <a:t>fOptions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7"/>
              </a:rPr>
              <a:t>fPortfolio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8"/>
              </a:rPr>
              <a:t>fRegression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19"/>
              </a:rPr>
              <a:t>timeSeries</a:t>
            </a:r>
            <a:r>
              <a:rPr lang="en" sz="1100"/>
              <a:t> (formerly: fSeries), </a:t>
            </a:r>
            <a:r>
              <a:rPr lang="en" sz="1100" u="sng">
                <a:solidFill>
                  <a:srgbClr val="0000FF"/>
                </a:solidFill>
                <a:hlinkClick r:id="rId20"/>
              </a:rPr>
              <a:t>fTrading</a:t>
            </a:r>
            <a:r>
              <a:rPr lang="en" sz="1100"/>
              <a:t>, </a:t>
            </a:r>
            <a:r>
              <a:rPr lang="en" sz="1100" u="sng">
                <a:solidFill>
                  <a:srgbClr val="0000FF"/>
                </a:solidFill>
                <a:hlinkClick r:id="rId21"/>
              </a:rPr>
              <a:t>fUnitRoots</a:t>
            </a:r>
            <a:r>
              <a:rPr lang="en" sz="1100"/>
              <a:t> and contains a very large number of relevant functions for different aspect of empirical and computational finance.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/>
              <a:t>The </a:t>
            </a:r>
            <a:r>
              <a:rPr lang="en" sz="1100" u="sng">
                <a:solidFill>
                  <a:srgbClr val="0000FF"/>
                </a:solidFill>
                <a:hlinkClick r:id="rId22"/>
              </a:rPr>
              <a:t>RQuantLib</a:t>
            </a:r>
            <a:r>
              <a:rPr lang="en" sz="1100"/>
              <a:t> package provides several option-pricing functions as well as some fixed-income functionality from the QuantLib project to R.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/>
              <a:t>The </a:t>
            </a:r>
            <a:r>
              <a:rPr lang="en" sz="1100" u="sng">
                <a:solidFill>
                  <a:srgbClr val="0000FF"/>
                </a:solidFill>
                <a:hlinkClick r:id="rId23"/>
              </a:rPr>
              <a:t>quantmod</a:t>
            </a:r>
            <a:r>
              <a:rPr lang="en" sz="1100"/>
              <a:t> package offers a number of functions for quantitative modelling in finance as well as data acqusition, plotting and other utilities.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/>
              <a:t>The </a:t>
            </a:r>
            <a:r>
              <a:rPr lang="en" sz="1100" u="sng">
                <a:solidFill>
                  <a:srgbClr val="0000FF"/>
                </a:solidFill>
                <a:hlinkClick r:id="rId24"/>
              </a:rPr>
              <a:t>portfolio</a:t>
            </a:r>
            <a:r>
              <a:rPr lang="en" sz="1100"/>
              <a:t> package contains classes for equity portfolio management; the </a:t>
            </a:r>
            <a:r>
              <a:rPr lang="en" sz="1100" u="sng">
                <a:solidFill>
                  <a:srgbClr val="0000FF"/>
                </a:solidFill>
                <a:hlinkClick r:id="rId25"/>
              </a:rPr>
              <a:t>portfolioSim</a:t>
            </a:r>
            <a:r>
              <a:rPr lang="en" sz="1100"/>
              <a:t> builds a related simulation framework. The </a:t>
            </a:r>
            <a:r>
              <a:rPr lang="en" sz="1100" u="sng">
                <a:solidFill>
                  <a:srgbClr val="0000FF"/>
                </a:solidFill>
                <a:hlinkClick r:id="rId26"/>
              </a:rPr>
              <a:t>backtest</a:t>
            </a:r>
            <a:r>
              <a:rPr lang="en" sz="1100"/>
              <a:t> offers tools to explore portfolio-based hypotheses about financial instruments. The </a:t>
            </a:r>
            <a:r>
              <a:rPr lang="en" sz="1100" u="sng">
                <a:solidFill>
                  <a:srgbClr val="0000FF"/>
                </a:solidFill>
                <a:hlinkClick r:id="rId27"/>
              </a:rPr>
              <a:t>stockPortfolio</a:t>
            </a:r>
            <a:r>
              <a:rPr lang="en" sz="1100"/>
              <a:t> package provides functions for single index, constant correlation and multigroup models. The </a:t>
            </a:r>
            <a:r>
              <a:rPr lang="en" sz="1100" u="sng">
                <a:solidFill>
                  <a:srgbClr val="0000FF"/>
                </a:solidFill>
                <a:hlinkClick r:id="rId28"/>
              </a:rPr>
              <a:t>pa</a:t>
            </a:r>
            <a:r>
              <a:rPr lang="en" sz="1100"/>
              <a:t> package offers performance attribution functionality for equity portfolios.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/>
              <a:t>The </a:t>
            </a:r>
            <a:r>
              <a:rPr lang="en" sz="1100" u="sng">
                <a:solidFill>
                  <a:srgbClr val="0000FF"/>
                </a:solidFill>
                <a:hlinkClick r:id="rId29"/>
              </a:rPr>
              <a:t>PerformanceAnalytics</a:t>
            </a:r>
            <a:r>
              <a:rPr lang="en" sz="1100"/>
              <a:t> package contains a large number of functions for portfolio performance calculations and risk management.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 in Pharma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http://blog.revolutionanalytics.com/2013/08/r-drug-development-and-the-fda.html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</a:rPr>
              <a:t> </a:t>
            </a:r>
            <a:r>
              <a:rPr i="1" lang="en" sz="900" u="sng">
                <a:solidFill>
                  <a:srgbClr val="003366"/>
                </a:solidFill>
                <a:hlinkClick r:id="rId4"/>
              </a:rPr>
              <a:t>Opening the Doors to Open Source Programming in Drug Development</a:t>
            </a:r>
            <a:r>
              <a:rPr lang="en" sz="900">
                <a:solidFill>
                  <a:srgbClr val="333333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</a:rPr>
              <a:t> </a:t>
            </a:r>
            <a:r>
              <a:rPr i="1" lang="en" sz="900">
                <a:solidFill>
                  <a:srgbClr val="333333"/>
                </a:solidFill>
              </a:rPr>
              <a:t> </a:t>
            </a:r>
            <a:r>
              <a:rPr i="1" lang="en" sz="900" u="sng">
                <a:solidFill>
                  <a:srgbClr val="003366"/>
                </a:solidFill>
                <a:hlinkClick r:id="rId5"/>
              </a:rPr>
              <a:t>R: Regulatory Compliance and Validation Issues A Guidance Document for the Use of R in Regulated Clinical Trial Environments</a:t>
            </a:r>
            <a:r>
              <a:rPr lang="en" sz="900">
                <a:solidFill>
                  <a:srgbClr val="333333"/>
                </a:solidFill>
              </a:rPr>
              <a:t> in which he concluded that useR 2012 FDA statistician Jea Brodsky presented a </a:t>
            </a:r>
            <a:r>
              <a:rPr lang="en" sz="900" u="sng">
                <a:solidFill>
                  <a:srgbClr val="003366"/>
                </a:solidFill>
                <a:hlinkClick r:id="rId6"/>
              </a:rPr>
              <a:t>poster</a:t>
            </a:r>
            <a:r>
              <a:rPr lang="en" sz="900">
                <a:solidFill>
                  <a:srgbClr val="333333"/>
                </a:solidFill>
              </a:rPr>
              <a:t> described how FDA scientists “use R on a daily basis” and have themselves written R packages for use at various stages in the drug submission process.  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 u="sng">
                <a:solidFill>
                  <a:srgbClr val="003366"/>
                </a:solidFill>
                <a:hlinkClick r:id="rId7"/>
              </a:rPr>
              <a:t>Open Source Software in the Biopharma Industry: Challenges and Opportunities</a:t>
            </a:r>
            <a:r>
              <a:rPr lang="en" sz="900">
                <a:solidFill>
                  <a:srgbClr val="333333"/>
                </a:solidFill>
              </a:rPr>
              <a:t>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 in Pharma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http://web.quanticate.com/bid/102741/Using-the-Statistical-Programming-Language-R-in-the-Pharma-Industry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325" y="1926925"/>
            <a:ext cx="5067175" cy="32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 in Pharma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http://cran.r-project.org/web/views/ClinicalTrials.html</a:t>
            </a:r>
            <a:r>
              <a:rPr lang="en" sz="1400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This task view gathers information on specific R packages for design, monitoring and analysis of data from clinical trials. It focuses on including packages for clinical trial design and monitoring in general plus data analysis packages for a specific type of design.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849" y="2325575"/>
            <a:ext cx="4578451" cy="27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Companies using R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36363"/>
              </a:lnSpc>
              <a:spcBef>
                <a:spcPts val="900"/>
              </a:spcBef>
              <a:buNone/>
            </a:pPr>
            <a:r>
              <a:rPr lang="en" sz="1100"/>
              <a:t>from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http://www.revolutionanalytics.com/companies-using-r</a:t>
            </a:r>
          </a:p>
          <a:p>
            <a:pPr rtl="0">
              <a:lnSpc>
                <a:spcPct val="136363"/>
              </a:lnSpc>
              <a:spcBef>
                <a:spcPts val="900"/>
              </a:spcBef>
              <a:buNone/>
            </a:pPr>
            <a:r>
              <a:t/>
            </a:r>
            <a:endParaRPr sz="1100"/>
          </a:p>
          <a:p>
            <a:pPr rtl="0">
              <a:lnSpc>
                <a:spcPct val="163636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F15D22"/>
                </a:solidFill>
                <a:hlinkClick r:id="rId4"/>
              </a:rPr>
              <a:t>ANZ, the fourth largest bank in Australia, using R for credit risk analysis</a:t>
            </a:r>
          </a:p>
          <a:p>
            <a:pPr rtl="0">
              <a:lnSpc>
                <a:spcPct val="163636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F15D22"/>
                </a:solidFill>
                <a:hlinkClick r:id="rId5"/>
              </a:rPr>
              <a:t>Bank of America uses R for reporting</a:t>
            </a:r>
            <a:r>
              <a:rPr lang="en" sz="1200">
                <a:solidFill>
                  <a:srgbClr val="6D6E71"/>
                </a:solidFill>
              </a:rPr>
              <a:t>. </a:t>
            </a:r>
          </a:p>
          <a:p>
            <a:pPr rtl="0">
              <a:lnSpc>
                <a:spcPct val="163636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6D6E71"/>
                </a:solidFill>
              </a:rPr>
              <a:t>The Consumer Financial Protection Bureau uses </a:t>
            </a:r>
            <a:r>
              <a:rPr lang="en" sz="1200">
                <a:solidFill>
                  <a:srgbClr val="F15D22"/>
                </a:solidFill>
                <a:hlinkClick r:id="rId6"/>
              </a:rPr>
              <a:t>R for data analysis</a:t>
            </a:r>
            <a:r>
              <a:rPr lang="en" sz="1200">
                <a:solidFill>
                  <a:srgbClr val="6D6E71"/>
                </a:solidFill>
              </a:rPr>
              <a:t>.</a:t>
            </a:r>
            <a:r>
              <a:rPr lang="en" sz="1100">
                <a:solidFill>
                  <a:srgbClr val="6D6E71"/>
                </a:solidFill>
              </a:rPr>
              <a:t> </a:t>
            </a:r>
          </a:p>
          <a:p>
            <a:pPr rtl="0">
              <a:lnSpc>
                <a:spcPct val="136363"/>
              </a:lnSpc>
              <a:spcBef>
                <a:spcPts val="900"/>
              </a:spcBef>
              <a:buNone/>
            </a:pPr>
            <a:r>
              <a:rPr lang="en" sz="1100">
                <a:solidFill>
                  <a:srgbClr val="F15D22"/>
                </a:solidFill>
                <a:hlinkClick r:id="rId7"/>
              </a:rPr>
              <a:t>Facebook</a:t>
            </a:r>
          </a:p>
          <a:p>
            <a:pPr rtl="0">
              <a:lnSpc>
                <a:spcPct val="163636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6D6E71"/>
                </a:solidFill>
              </a:rPr>
              <a:t>Facebook and R:</a:t>
            </a:r>
          </a:p>
          <a:p>
            <a:pPr indent="-298450" lvl="0" marL="838200" rtl="0">
              <a:lnSpc>
                <a:spcPct val="163636"/>
              </a:lnSpc>
              <a:spcBef>
                <a:spcPts val="0"/>
              </a:spcBef>
              <a:spcAft>
                <a:spcPts val="2000"/>
              </a:spcAft>
              <a:buClr>
                <a:srgbClr val="6D6E7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F15D22"/>
                </a:solidFill>
                <a:hlinkClick r:id="rId8"/>
              </a:rPr>
              <a:t>Analysis of Facebook Status Updates</a:t>
            </a:r>
          </a:p>
          <a:p>
            <a:pPr indent="-298450" lvl="0" marL="838200" rtl="0">
              <a:lnSpc>
                <a:spcPct val="163636"/>
              </a:lnSpc>
              <a:spcBef>
                <a:spcPts val="0"/>
              </a:spcBef>
              <a:spcAft>
                <a:spcPts val="2000"/>
              </a:spcAft>
              <a:buClr>
                <a:srgbClr val="6D6E7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F15D22"/>
                </a:solidFill>
                <a:hlinkClick r:id="rId9"/>
              </a:rPr>
              <a:t>Facebook's Social Network Graph</a:t>
            </a:r>
          </a:p>
          <a:p>
            <a:pPr indent="-298450" lvl="0" marL="838200" rtl="0">
              <a:lnSpc>
                <a:spcPct val="163636"/>
              </a:lnSpc>
              <a:spcBef>
                <a:spcPts val="0"/>
              </a:spcBef>
              <a:spcAft>
                <a:spcPts val="2000"/>
              </a:spcAft>
              <a:buClr>
                <a:srgbClr val="6D6E7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F15D22"/>
                </a:solidFill>
                <a:hlinkClick r:id="rId10"/>
              </a:rPr>
              <a:t>How Google and Facebook are using R</a:t>
            </a:r>
          </a:p>
          <a:p>
            <a:pPr indent="-298450" lvl="0" marL="838200" rtl="0">
              <a:lnSpc>
                <a:spcPct val="163636"/>
              </a:lnSpc>
              <a:spcBef>
                <a:spcPts val="0"/>
              </a:spcBef>
              <a:spcAft>
                <a:spcPts val="2000"/>
              </a:spcAft>
              <a:buClr>
                <a:srgbClr val="6D6E7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F15D22"/>
                </a:solidFill>
                <a:hlinkClick r:id="rId11"/>
              </a:rPr>
              <a:t>Predicting Colleague Interactions with R</a:t>
            </a:r>
            <a:r>
              <a:rPr lang="en" sz="1200">
                <a:solidFill>
                  <a:srgbClr val="6D6E71"/>
                </a:solidFill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Requisites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R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http://cran.rstudio.com/bin/windows/base/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Studio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Packages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9285" y="1085850"/>
            <a:ext cx="5014799" cy="2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Requisites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R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Rtools</a:t>
            </a:r>
          </a:p>
          <a:p>
            <a:pPr indent="-285750" lvl="1" marL="74295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http://cran.rstudio.com/bin/windows/Rtools/</a:t>
            </a:r>
          </a:p>
          <a:p>
            <a:pPr indent="-215900" lvl="1" marL="74295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Studio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Packages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1257300"/>
            <a:ext cx="4267199" cy="17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Strategy Refresher- Business Strategy Models</a:t>
            </a:r>
            <a:r>
              <a:rPr lang="en" sz="3000"/>
              <a:t> 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Porter’s Model for Industries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950" y="1803250"/>
            <a:ext cx="4363125" cy="32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Requisites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R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RTools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Studio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http://www.rstudio.com/products/rstudio/download/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Packages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1657350"/>
            <a:ext cx="5257799" cy="22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Requisites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R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RTools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Studio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http://www.rstudio.com/products/rstudio/download/</a:t>
            </a:r>
          </a:p>
          <a:p>
            <a:pPr indent="-342900" lvl="0" marL="34290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Packages</a:t>
            </a:r>
            <a:r>
              <a:rPr b="0" baseline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eight packages supplied with the R distribution and many more are available through the CRAN family of Internet sites covering a very wide range of modern statistics.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8805" y="1257300"/>
            <a:ext cx="5385299" cy="2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CRAN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18" name="Shape 318"/>
          <p:cNvGraphicFramePr/>
          <p:nvPr/>
        </p:nvGraphicFramePr>
        <p:xfrm>
          <a:off x="-4762" y="1063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{FFD5F806-B6A4-4114-B6A0-3DEAA8F50686}</a:tableStyleId>
              </a:tblPr>
              <a:tblGrid>
                <a:gridCol w="1533525"/>
                <a:gridCol w="1905000"/>
                <a:gridCol w="1905000"/>
                <a:gridCol w="1905000"/>
                <a:gridCol w="1905000"/>
              </a:tblGrid>
              <a:tr h="285750">
                <a:tc gridSpan="5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107 sites in 49 regions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 hMerge="1"/>
                <a:tc hMerge="1"/>
                <a:tc hMerge="1"/>
                <a:tc hMerge="1"/>
              </a:tr>
              <a:tr h="4762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9" name="Shape 31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75" y="1526648"/>
            <a:ext cx="6433074" cy="36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 CRAN Repositories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http://www.rdocumentation.org/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300" y="1628351"/>
            <a:ext cx="5998925" cy="33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https://github.com/trending?l=R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00" y="1503973"/>
            <a:ext cx="6086298" cy="3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bioconductor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http://www.bioconductor.org/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 b="0" l="16025" r="17285" t="0"/>
          <a:stretch/>
        </p:blipFill>
        <p:spPr>
          <a:xfrm>
            <a:off x="3822125" y="1579175"/>
            <a:ext cx="4226199" cy="35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Requisites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Packages</a:t>
            </a:r>
          </a:p>
          <a:p>
            <a:pPr indent="0" lvl="0" marL="0" rtl="0">
              <a:lnSpc>
                <a:spcPct val="80000"/>
              </a:lnSpc>
              <a:spcBef>
                <a:spcPts val="34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install.packages()  INSTALLS</a:t>
            </a:r>
          </a:p>
          <a:p>
            <a:pPr indent="0" lvl="0" marL="0" rtl="0">
              <a:lnSpc>
                <a:spcPct val="80000"/>
              </a:lnSpc>
              <a:spcBef>
                <a:spcPts val="34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update.packages()  UPDATES</a:t>
            </a:r>
          </a:p>
          <a:p>
            <a:pPr indent="0" lvl="0" marL="0" rtl="0">
              <a:lnSpc>
                <a:spcPct val="80000"/>
              </a:lnSpc>
              <a:spcBef>
                <a:spcPts val="34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library() LOADS</a:t>
            </a:r>
          </a:p>
          <a:p>
            <a:pPr lvl="0" rtl="0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47058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Packages are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installed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once, updated periodically, but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loaded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every time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341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41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41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Interfaces to R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Console</a:t>
            </a:r>
          </a:p>
          <a:p>
            <a:pPr indent="-342900" lvl="0" marL="342900" marR="0" rtl="0" algn="l"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</a:p>
          <a:p>
            <a:pPr indent="-342900" lvl="0" marL="342900" marR="0" rtl="0" algn="l"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Customization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5979" l="0" r="0" t="0"/>
          <a:stretch/>
        </p:blipFill>
        <p:spPr>
          <a:xfrm>
            <a:off x="2743200" y="1200150"/>
            <a:ext cx="6198299" cy="24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Graphical Interfaces to R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Commander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Rattle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Deducer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 Commander</a:t>
            </a:r>
          </a:p>
        </p:txBody>
      </p:sp>
      <p:pic>
        <p:nvPicPr>
          <p:cNvPr id="366" name="Shape 3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57300"/>
            <a:ext cx="80501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Strategy Refresher- Business Strategy Models 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Grenier’s  Theory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600" y="1438262"/>
            <a:ext cx="46482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Overview of R Commander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587" y="1289447"/>
            <a:ext cx="6600899" cy="25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Demo</a:t>
            </a:r>
            <a:b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Commander – 3D Graphs</a:t>
            </a:r>
          </a:p>
        </p:txBody>
      </p:sp>
      <p:pic>
        <p:nvPicPr>
          <p:cNvPr id="379" name="Shape 3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14450"/>
            <a:ext cx="8229600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00150"/>
            <a:ext cx="7854600" cy="33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00150"/>
            <a:ext cx="8134499" cy="34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pic>
        <p:nvPicPr>
          <p:cNvPr id="399" name="Shape 3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2004"/>
            <a:ext cx="8229600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pic>
        <p:nvPicPr>
          <p:cNvPr id="405" name="Shape 4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2004"/>
            <a:ext cx="8229600" cy="3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0725" y="2132408"/>
            <a:ext cx="5162400" cy="8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38963" l="43333" r="43333" t="41199"/>
          <a:stretch/>
        </p:blipFill>
        <p:spPr>
          <a:xfrm>
            <a:off x="5791200" y="1200150"/>
            <a:ext cx="1219199" cy="7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GTK+ Installation Necessary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other packages when prompted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57450"/>
            <a:ext cx="4019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2457450"/>
            <a:ext cx="3952800" cy="19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 of Rattle</a:t>
            </a: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38963" l="43333" r="43333" t="41199"/>
          <a:stretch/>
        </p:blipFill>
        <p:spPr>
          <a:xfrm>
            <a:off x="5791200" y="1200150"/>
            <a:ext cx="1219199" cy="7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GTK+ Installation Necessary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other packages when prompted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57450"/>
            <a:ext cx="4019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2457450"/>
            <a:ext cx="3952800" cy="19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9400" y="3228975"/>
            <a:ext cx="3952800" cy="19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Rattle</a:t>
            </a:r>
          </a:p>
        </p:txBody>
      </p:sp>
      <p:pic>
        <p:nvPicPr>
          <p:cNvPr id="431" name="Shape 4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905" y="1200150"/>
            <a:ext cx="50060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 Rattle</a:t>
            </a:r>
            <a:b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37" name="Shape 4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905" y="1200150"/>
            <a:ext cx="50060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Strategy Anyone?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http://decisionstats.com/2013/12/19/business-strategy-models/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Porters 5 forces Model-To analyze industries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Business Canvas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BCG Matrix- To analyze Product Portfolios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Porters Diamond Model- To analyze locations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McKinsey 7 S Model-To analyze teams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Gernier Theory- To analyze growth of organization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Herzberg Hygiene Theory- To analyze soft aspects of individuals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686868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686868"/>
                </a:solidFill>
              </a:rPr>
              <a:t>Marketing Mix Model- To analyze marketing mix.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43" name="Shape 4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2004"/>
            <a:ext cx="8229600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200150"/>
            <a:ext cx="4391100" cy="115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55" name="Shape 4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56" y="1200150"/>
            <a:ext cx="80501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61" name="Shape 4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56" y="1200150"/>
            <a:ext cx="80501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67" name="Shape 4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2004"/>
            <a:ext cx="8229600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73" name="Shape 4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778" y="1200150"/>
            <a:ext cx="35882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Deducer (with JGR)</a:t>
            </a:r>
          </a:p>
        </p:txBody>
      </p:sp>
      <p:pic>
        <p:nvPicPr>
          <p:cNvPr id="479" name="Shape 4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651" y="1200150"/>
            <a:ext cx="5288699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Deducer (with JGR)</a:t>
            </a:r>
          </a:p>
        </p:txBody>
      </p:sp>
      <p:pic>
        <p:nvPicPr>
          <p:cNvPr id="485" name="Shape 4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97726"/>
            <a:ext cx="3352799" cy="21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6914" y="971550"/>
            <a:ext cx="5437199" cy="35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Deducer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data()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data(mtcars)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257300"/>
            <a:ext cx="4975200" cy="319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RStudio 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lnSpc>
                <a:spcPct val="128571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RStudio Desktop enables you  with following advantages of native R console</a:t>
            </a:r>
          </a:p>
          <a:p>
            <a:pPr indent="0" lvl="0" marL="0" rtl="0">
              <a:lnSpc>
                <a:spcPct val="128571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Syntax highlighting, code completion, and smart indentation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Execute R code directly from the source editor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Quickly jump to function definitions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Easily manage multiple working directories using projects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Integrated R help and documentation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Interactive debugger to diagnose and fix errors quickly</a:t>
            </a:r>
          </a:p>
          <a:p>
            <a:pPr indent="-317500" lvl="0" marL="457200" rtl="0">
              <a:lnSpc>
                <a:spcPct val="128571"/>
              </a:lnSpc>
              <a:spcBef>
                <a:spcPts val="0"/>
              </a:spcBef>
              <a:buClr>
                <a:srgbClr val="555555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Extensive package development tools</a:t>
            </a:r>
          </a:p>
          <a:p>
            <a:pPr indent="0" marL="0" rtl="0">
              <a:lnSpc>
                <a:spcPct val="128571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rtl="0">
              <a:lnSpc>
                <a:spcPct val="128571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http://www.rstudio.com/products/</a:t>
            </a:r>
          </a:p>
          <a:p>
            <a:pPr indent="0" lvl="0" marL="0" rtl="0">
              <a:lnSpc>
                <a:spcPct val="128571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575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2E363F"/>
                </a:solidFill>
              </a:rPr>
              <a:t>The R language is now the leading language for analytics and statistics on this planet.This R training starts with R language basics and covers basics of analytics </a:t>
            </a:r>
          </a:p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2E363F"/>
                </a:solidFill>
              </a:rPr>
              <a:t>This course provides hands-on experience to execute analytics using the R language. </a:t>
            </a:r>
          </a:p>
          <a:p>
            <a:pPr>
              <a:spcBef>
                <a:spcPts val="0"/>
              </a:spcBef>
              <a:buNone/>
            </a:pPr>
            <a:r>
              <a:rPr lang="en" sz="1400">
                <a:solidFill>
                  <a:srgbClr val="2E363F"/>
                </a:solidFill>
              </a:rPr>
              <a:t>There will be many challenging tasks and focused practicals for the learners.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950" y="2171250"/>
            <a:ext cx="3672900" cy="27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RStudio </a:t>
            </a:r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575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RStudio Server enables you to provide a browser based interface (the RStudio IDE) to a version of R running on a remote Linux server. Deploying R and RStudio on a server has a number of benefits, including:</a:t>
            </a:r>
          </a:p>
          <a:p>
            <a:pPr indent="-298450" lvl="0" marL="838200" rtl="0">
              <a:lnSpc>
                <a:spcPct val="1575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ability to access your R workspace from any computer in any location;</a:t>
            </a:r>
          </a:p>
          <a:p>
            <a:pPr indent="-298450" lvl="0" marL="838200" rtl="0">
              <a:lnSpc>
                <a:spcPct val="1575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Easy sharing of code, data, and other files with colleagues;</a:t>
            </a:r>
          </a:p>
          <a:p>
            <a:pPr indent="-298450" lvl="0" marL="838200" rtl="0">
              <a:lnSpc>
                <a:spcPct val="1575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Allowing multiple users to share access to the more powerful compute resources (memory, processors, etc.) available on a well equipped server; and</a:t>
            </a:r>
          </a:p>
          <a:p>
            <a:pPr indent="-298450" lvl="0" marL="838200" rtl="0">
              <a:lnSpc>
                <a:spcPct val="1575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Centralized installation and configuration of R, R packages, TeX, and other supporting libraries.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" y="0"/>
            <a:ext cx="89942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2642725" y="1332275"/>
            <a:ext cx="1354200" cy="535199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RStudio - Interface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Landscape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50" y="1395448"/>
            <a:ext cx="6191026" cy="3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457225" y="205974"/>
            <a:ext cx="8229600" cy="121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Documentation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http://cran.r-project.org/manuals.html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Manuals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 b="0" l="0" r="41599" t="0"/>
          <a:stretch/>
        </p:blipFill>
        <p:spPr>
          <a:xfrm>
            <a:off x="3803925" y="1250"/>
            <a:ext cx="5340076" cy="51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457200" y="205973"/>
            <a:ext cx="8229600" cy="119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Documentation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Vignettes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 b="0" l="0" r="45778" t="0"/>
          <a:stretch/>
        </p:blipFill>
        <p:spPr>
          <a:xfrm>
            <a:off x="4371800" y="1250"/>
            <a:ext cx="4957849" cy="51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CRAN Views</a:t>
            </a:r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http://cran.r-project.org/web/views/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4">
            <a:alphaModFix/>
          </a:blip>
          <a:srcRect b="0" l="0" r="43152" t="0"/>
          <a:stretch/>
        </p:blipFill>
        <p:spPr>
          <a:xfrm>
            <a:off x="3945900" y="1250"/>
            <a:ext cx="5198101" cy="51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Community</a:t>
            </a: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email groups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http://www.r-project.org/mail.html</a:t>
            </a:r>
            <a:r>
              <a:rPr lang="en" sz="1400"/>
              <a:t> </a:t>
            </a:r>
          </a:p>
          <a:p>
            <a:pPr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 sz="1100">
                <a:solidFill>
                  <a:srgbClr val="222222"/>
                </a:solidFill>
              </a:rPr>
              <a:t>R-announce</a:t>
            </a:r>
          </a:p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R-help</a:t>
            </a:r>
          </a:p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 sz="1100">
                <a:solidFill>
                  <a:srgbClr val="222222"/>
                </a:solidFill>
              </a:rPr>
              <a:t>R-package-devel</a:t>
            </a:r>
          </a:p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 sz="1100">
                <a:solidFill>
                  <a:srgbClr val="222222"/>
                </a:solidFill>
              </a:rPr>
              <a:t>R-devel</a:t>
            </a:r>
          </a:p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R-packages</a:t>
            </a:r>
          </a:p>
          <a:p>
            <a:pPr lv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222222"/>
                </a:solidFill>
              </a:rPr>
              <a:t>Special Interest Groups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Stack Overflow [r]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Twitter #rstats </a:t>
            </a:r>
          </a:p>
          <a:p>
            <a:pPr indent="-3175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Blogs at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http://www.r-bloggers.com/</a:t>
            </a:r>
            <a:r>
              <a:rPr lang="en" sz="1400"/>
              <a:t> (573 blogs)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Stack Overflow  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http://stackoverflow.com/questions/tagged/r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375" y="1591450"/>
            <a:ext cx="6315626" cy="35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https://twitter.com/search?q=rstats&amp;src=sprv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4">
            <a:alphaModFix/>
          </a:blip>
          <a:srcRect b="0" l="28303" r="28583" t="0"/>
          <a:stretch/>
        </p:blipFill>
        <p:spPr>
          <a:xfrm>
            <a:off x="5201725" y="1250"/>
            <a:ext cx="3942276" cy="51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7229300" y="3592800"/>
            <a:ext cx="6290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Help within R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?”keyword”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??”keyword”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/>
              <a:t>Example-   </a:t>
            </a:r>
          </a:p>
          <a:p>
            <a:pPr indent="0" lvl="0" marL="36576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FF"/>
                </a:solidFill>
              </a:rPr>
              <a:t>&gt; ?kmeans </a:t>
            </a:r>
          </a:p>
          <a:p>
            <a:pPr indent="0" lvl="0" marL="365760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FF"/>
              </a:solidFill>
            </a:endParaRPr>
          </a:p>
          <a:p>
            <a:pPr indent="0" lvl="0" marL="36576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FF"/>
                </a:solidFill>
              </a:rPr>
              <a:t>&gt; ??kmeans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Installations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en"/>
              <a:t>					R          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http://cran.r-project.org/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				RStudio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http://www.rstudio.com/products/rstudio/download/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				R Packages </a:t>
            </a:r>
            <a:r>
              <a:rPr lang="en" sz="1400"/>
              <a:t>rattle Rcmdr Deducer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						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					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Introductory R</a:t>
            </a: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FF"/>
                </a:solidFill>
              </a:rPr>
              <a:t>&gt; Sys.Date()</a:t>
            </a:r>
            <a:br>
              <a:rPr lang="en" sz="1100">
                <a:solidFill>
                  <a:srgbClr val="0000FF"/>
                </a:solidFill>
              </a:rPr>
            </a:br>
            <a:r>
              <a:rPr lang="en" sz="1100"/>
              <a:t>[1] "2015-05-10"</a:t>
            </a:r>
            <a:br>
              <a:rPr lang="en" sz="1100"/>
            </a:br>
            <a:r>
              <a:rPr lang="en" sz="1100">
                <a:solidFill>
                  <a:srgbClr val="0000FF"/>
                </a:solidFill>
              </a:rPr>
              <a:t>&gt; Sys.time()</a:t>
            </a:r>
            <a:br>
              <a:rPr lang="en" sz="1100">
                <a:solidFill>
                  <a:srgbClr val="0000FF"/>
                </a:solidFill>
              </a:rPr>
            </a:br>
            <a:r>
              <a:rPr lang="en" sz="1100"/>
              <a:t>[1] "2015-05-10 18:28:32 IST"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as a Calculator</a:t>
            </a: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Math on R Console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457200" y="1200150"/>
            <a:ext cx="2819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4114800" y="1200150"/>
            <a:ext cx="2819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Demo- </a:t>
            </a:r>
            <a:b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Math on R Console</a:t>
            </a:r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indent="0" lvl="0" marL="0" marR="0" rtl="0" algn="l">
              <a:spcBef>
                <a:spcPts val="640"/>
              </a:spcBef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3864" l="0" r="45872" t="0"/>
          <a:stretch/>
        </p:blipFill>
        <p:spPr>
          <a:xfrm>
            <a:off x="533400" y="1200150"/>
            <a:ext cx="4495800" cy="36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5867400" y="3657600"/>
            <a:ext cx="25671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Hint- Ctrl +L clears screen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Demo- </a:t>
            </a:r>
            <a:b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Objects on R Console</a:t>
            </a:r>
          </a:p>
        </p:txBody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5867400" y="3657600"/>
            <a:ext cx="2983799" cy="48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Hint- Up arrow   gives you last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typed  command</a:t>
            </a:r>
          </a:p>
        </p:txBody>
      </p:sp>
      <p:pic>
        <p:nvPicPr>
          <p:cNvPr id="596" name="Shape 596"/>
          <p:cNvPicPr preferRelativeResize="0"/>
          <p:nvPr/>
        </p:nvPicPr>
        <p:blipFill rotWithShape="1">
          <a:blip r:embed="rId3">
            <a:alphaModFix/>
          </a:blip>
          <a:srcRect b="0" l="0" r="45000" t="0"/>
          <a:stretch/>
        </p:blipFill>
        <p:spPr>
          <a:xfrm>
            <a:off x="228600" y="1200150"/>
            <a:ext cx="3771900" cy="374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 rot="-5400000">
            <a:off x="7334206" y="3828895"/>
            <a:ext cx="114300" cy="15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598" name="Shape 598"/>
          <p:cNvSpPr txBox="1"/>
          <p:nvPr/>
        </p:nvSpPr>
        <p:spPr>
          <a:xfrm>
            <a:off x="5484023" y="1257300"/>
            <a:ext cx="3660000" cy="90029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Functions-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ls() – what objects are here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rm(“foo”) removes object named foo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797169" y="2286000"/>
            <a:ext cx="4346699" cy="69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= or -&gt; assigns object names to values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and Loops</a:t>
            </a: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Loops 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(number in 1:5){ print (number) }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b="9157" l="0" r="55832" t="34383"/>
          <a:stretch/>
        </p:blipFill>
        <p:spPr>
          <a:xfrm>
            <a:off x="1828800" y="2286000"/>
            <a:ext cx="4038599" cy="2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and Loops</a:t>
            </a:r>
          </a:p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functionajay=function(a)(a^2+2*a+1)</a:t>
            </a:r>
          </a:p>
        </p:txBody>
      </p:sp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b="8447" l="0" r="50833" t="47300"/>
          <a:stretch/>
        </p:blipFill>
        <p:spPr>
          <a:xfrm>
            <a:off x="381000" y="2857500"/>
            <a:ext cx="4495800" cy="16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/>
        </p:nvSpPr>
        <p:spPr>
          <a:xfrm>
            <a:off x="5791200" y="2514600"/>
            <a:ext cx="2971799" cy="21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Hint: Always match brackets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 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deserves  a  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deserves a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deserves a</a:t>
            </a: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Other sources to learn R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swirlstats</a:t>
            </a:r>
          </a:p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http://swirlstats.com/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datacamp</a:t>
            </a:r>
          </a:p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https://www.datacamp.com/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rtl="0">
              <a:spcBef>
                <a:spcPts val="0"/>
              </a:spcBef>
              <a:buNone/>
            </a:pPr>
            <a:r>
              <a:rPr lang="en"/>
              <a:t>codeschool</a:t>
            </a:r>
          </a:p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http://tryr.codeschool.com/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coursera</a:t>
            </a:r>
          </a:p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https://www.coursera.org/course/compdata</a:t>
            </a:r>
          </a:p>
          <a:p>
            <a:pPr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https://www.coursera.org/course/rprog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id="621" name="Shape 6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73" y="2054443"/>
            <a:ext cx="3814850" cy="1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coding practices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# for comment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git for version control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Rstudio for multiple lines of code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in R</a:t>
            </a:r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functions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code for a function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help ? , ?? </a:t>
            </a:r>
          </a:p>
          <a:p>
            <a: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Shape 634"/>
          <p:cNvPicPr preferRelativeResize="0"/>
          <p:nvPr/>
        </p:nvPicPr>
        <p:blipFill rotWithShape="1">
          <a:blip r:embed="rId3">
            <a:alphaModFix/>
          </a:blip>
          <a:srcRect b="0" l="4997" r="45226" t="25782"/>
          <a:stretch/>
        </p:blipFill>
        <p:spPr>
          <a:xfrm>
            <a:off x="535100" y="2406225"/>
            <a:ext cx="4892325" cy="25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HOMEWORK TIME !</a:t>
            </a:r>
          </a:p>
        </p:txBody>
      </p:sp>
      <p:pic>
        <p:nvPicPr>
          <p:cNvPr id="640" name="Shape 6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1450776"/>
            <a:ext cx="5600699" cy="289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Episode 1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Functions Used in this Lesson</a:t>
            </a:r>
          </a:p>
        </p:txBody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function(x)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for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library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install.packages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update.packages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ls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rm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print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Citations and References</a:t>
            </a:r>
          </a:p>
        </p:txBody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FF"/>
                </a:solidFill>
              </a:rPr>
              <a:t>&gt; citation()</a:t>
            </a:r>
            <a:br>
              <a:rPr lang="en" sz="1400">
                <a:solidFill>
                  <a:srgbClr val="0000FF"/>
                </a:solidFill>
              </a:rPr>
            </a:br>
            <a:br>
              <a:rPr lang="en" sz="1400"/>
            </a:br>
            <a:r>
              <a:rPr lang="en" sz="1400">
                <a:solidFill>
                  <a:srgbClr val="000000"/>
                </a:solidFill>
              </a:rPr>
              <a:t>To cite R in publications use: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 R Core Team (2015). R: A language and environment for statistical computing. R Foundation for Statistical Computing, Vienna, Austria. URL http://www.R-project.org/.</a:t>
            </a:r>
          </a:p>
          <a:p>
            <a:pPr lvl="0" rtl="0">
              <a:lnSpc>
                <a:spcPct val="171428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Learning Objectives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learn about 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install R and it’s packages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